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jpeg" ContentType="image/jpeg"/>
  <Override PartName="/ppt/media/hdphoto1.wdp" ContentType="image/vnd.ms-photo"/>
  <Override PartName="/ppt/media/image4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7.jpeg" ContentType="image/jpeg"/>
  <Override PartName="/ppt/media/image8.jpeg" ContentType="image/jpeg"/>
  <Override PartName="/ppt/media/image9.png" ContentType="image/png"/>
  <Override PartName="/ppt/media/image10.png" ContentType="image/pn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B8BD97-24F2-4F4F-9C65-BA8090EB4F8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35BF50-57E8-4598-9731-B02127A811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CE86FD-E684-40DA-B202-7D7EE3AF9F4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200013-CFBD-47E0-A532-71370B15495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BADF9D1-C8F5-4A3E-B837-EC6FCB608AB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0C6EF09-965B-4F36-A476-D2323A9C411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13DD4D8-4031-4EF6-AB4D-F0F79250B4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83BE207-FB12-4AA1-A2DB-629226905D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14C5784-7596-47D7-B05C-8596A896CF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75E5E1-A329-4A69-95C2-C159C131694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5583651-C8C3-4606-A43B-DEBB7057299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39C435-9B88-4BE5-81EE-033261D82C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5C4D2EE-FF3B-41E0-A13E-6A8378E048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949095E-A924-45D9-8CC9-4A7EE6F731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972FB2D-8C16-4A9F-8A6E-8F2791AE195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6FA060D-407F-46A1-99FF-7B67FCAAD67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646AE60-29FE-45A4-809F-931C6535529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1576A4-5FE4-42EF-BC7A-EF9CAFA4CE1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0CED333-5102-40A9-81FD-298CFFB048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896AB5-4BB9-4CA4-8B57-2E211799B08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465AF4-0107-446F-8537-E7C799B8AB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0FBA5D-1410-4868-BADB-95118017515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A7576B9-1B45-45EF-ADE1-F920DDDDA2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B21014-9EDD-4E6B-9479-7AC1F3C3D13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s-ES" sz="6000" spc="-1" strike="noStrike">
                <a:solidFill>
                  <a:srgbClr val="000000"/>
                </a:solidFill>
                <a:latin typeface="Aptos Display"/>
              </a:rPr>
              <a:t>Haga clic para modificar el estilo de título del patrón</a:t>
            </a:r>
            <a:endParaRPr b="0" lang="es-ES" sz="6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787878"/>
                </a:solidFill>
                <a:latin typeface="Aptos"/>
              </a:rPr>
              <a:t>&lt;fecha/hora&gt;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748412F-97B2-42C3-A177-AF7E554D430C}" type="slidenum">
              <a:rPr b="0" lang="es-ES" sz="1200" spc="-1" strike="noStrike">
                <a:solidFill>
                  <a:srgbClr val="787878"/>
                </a:solidFill>
                <a:latin typeface="Aptos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ptos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ptos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ptos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ptos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ptos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ptos Display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Aptos"/>
              </a:rPr>
              <a:t>Haga clic para modificar los estilos de texto del patrón</a:t>
            </a: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Aptos"/>
              </a:rPr>
              <a:t>Segundo nivel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Aptos"/>
              </a:rPr>
              <a:t>Tercer nivel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Cuarto nivel</a:t>
            </a:r>
            <a:endParaRPr b="0" lang="es-ES" sz="1800" spc="-1" strike="noStrike">
              <a:solidFill>
                <a:srgbClr val="000000"/>
              </a:solidFill>
              <a:latin typeface="Aptos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Quinto nivel</a:t>
            </a:r>
            <a:endParaRPr b="0" lang="es-E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787878"/>
                </a:solidFill>
                <a:latin typeface="Aptos"/>
              </a:rPr>
              <a:t>&lt;fecha/hora&gt;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AEDEAD0-C546-46D7-91DF-A3C2F6CD4527}" type="slidenum">
              <a:rPr b="0" lang="es-ES" sz="1200" spc="-1" strike="noStrike">
                <a:solidFill>
                  <a:srgbClr val="787878"/>
                </a:solidFill>
                <a:latin typeface="Aptos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microsoft.com/office/2007/relationships/hdphoto" Target="../media/hdphoto1.wdp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4" descr="Imagen que contiene animal, edificio, comida, viejo&#10;&#10;Descripción generada automáticamente"/>
          <p:cNvPicPr/>
          <p:nvPr/>
        </p:nvPicPr>
        <p:blipFill>
          <a:blip r:embed="rId1"/>
          <a:srcRect l="0" t="18243" r="0" b="0"/>
          <a:stretch/>
        </p:blipFill>
        <p:spPr>
          <a:xfrm>
            <a:off x="-3600" y="0"/>
            <a:ext cx="12195000" cy="6879240"/>
          </a:xfrm>
          <a:prstGeom prst="rect">
            <a:avLst/>
          </a:prstGeom>
          <a:ln w="0">
            <a:noFill/>
          </a:ln>
        </p:spPr>
      </p:pic>
      <p:sp>
        <p:nvSpPr>
          <p:cNvPr id="83" name="Rectangle 9"/>
          <p:cNvSpPr/>
          <p:nvPr/>
        </p:nvSpPr>
        <p:spPr>
          <a:xfrm rot="16200000">
            <a:off x="4589280" y="-733320"/>
            <a:ext cx="3020400" cy="12206160"/>
          </a:xfrm>
          <a:prstGeom prst="rect">
            <a:avLst/>
          </a:prstGeom>
          <a:gradFill rotWithShape="0">
            <a:gsLst>
              <a:gs pos="21000">
                <a:srgbClr val="000000">
                  <a:alpha val="62352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Rectangle 11"/>
          <p:cNvSpPr/>
          <p:nvPr/>
        </p:nvSpPr>
        <p:spPr>
          <a:xfrm rot="10800000">
            <a:off x="-2520" y="360"/>
            <a:ext cx="2842920" cy="6879240"/>
          </a:xfrm>
          <a:prstGeom prst="rect">
            <a:avLst/>
          </a:prstGeom>
          <a:gradFill rotWithShape="0">
            <a:gsLst>
              <a:gs pos="51000">
                <a:srgbClr val="d86ecc">
                  <a:alpha val="0"/>
                </a:srgbClr>
              </a:gs>
              <a:gs pos="100000">
                <a:srgbClr val="e97132"/>
              </a:gs>
            </a:gsLst>
            <a:lin ang="9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Rectangle 13"/>
          <p:cNvSpPr/>
          <p:nvPr/>
        </p:nvSpPr>
        <p:spPr>
          <a:xfrm rot="10800000">
            <a:off x="9038880" y="21960"/>
            <a:ext cx="3152520" cy="6857640"/>
          </a:xfrm>
          <a:prstGeom prst="rect">
            <a:avLst/>
          </a:prstGeom>
          <a:gradFill rotWithShape="0">
            <a:gsLst>
              <a:gs pos="58000">
                <a:srgbClr val="a02b93">
                  <a:alpha val="0"/>
                </a:srgbClr>
              </a:gs>
              <a:gs pos="100000">
                <a:srgbClr val="a02b93">
                  <a:alpha val="48235"/>
                </a:srgbClr>
              </a:gs>
            </a:gsLst>
            <a:lin ang="1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Rectangle 15"/>
          <p:cNvSpPr/>
          <p:nvPr/>
        </p:nvSpPr>
        <p:spPr>
          <a:xfrm rot="10800000">
            <a:off x="-3240" y="5288400"/>
            <a:ext cx="12199320" cy="1590840"/>
          </a:xfrm>
          <a:prstGeom prst="rect">
            <a:avLst/>
          </a:prstGeom>
          <a:gradFill rotWithShape="0">
            <a:gsLst>
              <a:gs pos="51000">
                <a:srgbClr val="e97132">
                  <a:alpha val="0"/>
                </a:srgbClr>
              </a:gs>
              <a:gs pos="100000">
                <a:srgbClr val="e97132"/>
              </a:gs>
            </a:gsLst>
            <a:lin ang="588000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Rectangle 17"/>
          <p:cNvSpPr/>
          <p:nvPr/>
        </p:nvSpPr>
        <p:spPr>
          <a:xfrm rot="5400000">
            <a:off x="784800" y="2224440"/>
            <a:ext cx="3866400" cy="5442480"/>
          </a:xfrm>
          <a:prstGeom prst="rect">
            <a:avLst/>
          </a:prstGeom>
          <a:gradFill rotWithShape="0">
            <a:gsLst>
              <a:gs pos="0">
                <a:srgbClr val="d86ecc">
                  <a:alpha val="0"/>
                </a:srgbClr>
              </a:gs>
              <a:gs pos="100000">
                <a:srgbClr val="a02b93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58960" y="4122000"/>
            <a:ext cx="9802440" cy="162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4000" spc="-1" strike="noStrike">
                <a:solidFill>
                  <a:srgbClr val="ffffff"/>
                </a:solidFill>
                <a:latin typeface="Aptos Display"/>
              </a:rPr>
              <a:t>La Eucaristía: Dios camina con su pueblo, I.</a:t>
            </a:r>
            <a:endParaRPr b="0" lang="es-ES" sz="40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40080" y="325440"/>
            <a:ext cx="4368240" cy="1956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5400" spc="-1" strike="noStrike">
                <a:solidFill>
                  <a:srgbClr val="000000"/>
                </a:solidFill>
                <a:latin typeface="Aptos Display"/>
              </a:rPr>
              <a:t>El don del Pan</a:t>
            </a:r>
            <a:endParaRPr b="0" lang="es-ES" sz="5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32" name="sketchy line"/>
          <p:cNvSpPr/>
          <p:nvPr/>
        </p:nvSpPr>
        <p:spPr>
          <a:xfrm>
            <a:off x="640080" y="2586960"/>
            <a:ext cx="3474360" cy="18000"/>
          </a:xfrm>
          <a:custGeom>
            <a:avLst/>
            <a:gdLst/>
            <a:ahLst/>
            <a:rect l="l" t="t" r="r" b="b"/>
            <a:pathLst>
              <a:path fill="none" w="3474720" h="18288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stroke="0" w="3474720" h="18288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rgbClr val="e9713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40080" y="2872800"/>
            <a:ext cx="4243320" cy="3847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ptos"/>
              </a:rPr>
              <a:t>Doble subida de Jesús al monte:</a:t>
            </a: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ptos"/>
              </a:rPr>
              <a:t>Jn 6,3: ”Jesús subió al monte y se sentó allí en compañía de sus discípulos…”.</a:t>
            </a: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ptos"/>
              </a:rPr>
              <a:t>MULTIPLICACIÓN DEL PAN</a:t>
            </a: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ptos"/>
              </a:rPr>
              <a:t>Jn 6,13: “(Jesús) huyó de nuevo al monte él solo”.</a:t>
            </a: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34" name="Marcador de contenido 4"/>
          <p:cNvSpPr/>
          <p:nvPr/>
        </p:nvSpPr>
        <p:spPr>
          <a:xfrm>
            <a:off x="5311800" y="0"/>
            <a:ext cx="6878520" cy="6857640"/>
          </a:xfrm>
          <a:custGeom>
            <a:avLst/>
            <a:gdLst/>
            <a:ah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40080" y="325440"/>
            <a:ext cx="4368240" cy="1956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5400" spc="-1" strike="noStrike">
                <a:solidFill>
                  <a:srgbClr val="000000"/>
                </a:solidFill>
                <a:latin typeface="Aptos Display"/>
              </a:rPr>
              <a:t>El don de la Ley</a:t>
            </a:r>
            <a:endParaRPr b="0" lang="es-ES" sz="5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37" name="sketchy line"/>
          <p:cNvSpPr/>
          <p:nvPr/>
        </p:nvSpPr>
        <p:spPr>
          <a:xfrm>
            <a:off x="640080" y="2586960"/>
            <a:ext cx="3474360" cy="18000"/>
          </a:xfrm>
          <a:custGeom>
            <a:avLst/>
            <a:gdLst/>
            <a:ahLst/>
            <a:rect l="l" t="t" r="r" b="b"/>
            <a:pathLst>
              <a:path fill="none" w="3474720" h="18288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stroke="0" w="3474720" h="18288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rgbClr val="e9713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40080" y="2872800"/>
            <a:ext cx="4669560" cy="3847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0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ptos"/>
              </a:rPr>
              <a:t>Doble subida de Moisés al monte:</a:t>
            </a: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ptos"/>
              </a:rPr>
              <a:t>Ex 24,12-13: Dijo Yahvé a Moisés: “Sube hasta mí, al monte y te daré las tablas de Piedra (…). Se levantó Moisés, con Josué, su ayudante; y subieron al monte de Dios…”.</a:t>
            </a: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ptos"/>
              </a:rPr>
              <a:t>LAS TABLAS DE LA LEY</a:t>
            </a: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ptos"/>
              </a:rPr>
              <a:t>Ex 30: “Dijo Moisés al pueblo: Yo voy a subir ahora donde Yahvé (…). Volvió Moisés donde Yahvé…”.</a:t>
            </a: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39" name="Marcador de contenido 4"/>
          <p:cNvSpPr/>
          <p:nvPr/>
        </p:nvSpPr>
        <p:spPr>
          <a:xfrm>
            <a:off x="5311800" y="0"/>
            <a:ext cx="6878520" cy="6857640"/>
          </a:xfrm>
          <a:custGeom>
            <a:avLst/>
            <a:gdLst/>
            <a:ah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2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40080" y="325440"/>
            <a:ext cx="4368240" cy="1956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p>
            <a:pPr>
              <a:lnSpc>
                <a:spcPct val="90000"/>
              </a:lnSpc>
              <a:buNone/>
            </a:pPr>
            <a:r>
              <a:rPr b="0" lang="es-ES" sz="5000" spc="-1" strike="noStrike">
                <a:solidFill>
                  <a:srgbClr val="000000"/>
                </a:solidFill>
                <a:latin typeface="Aptos Display"/>
              </a:rPr>
              <a:t>La Eucaristía es la ley de la vida</a:t>
            </a:r>
            <a:endParaRPr b="0" lang="es-ES" sz="5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42" name="sketchy line"/>
          <p:cNvSpPr/>
          <p:nvPr/>
        </p:nvSpPr>
        <p:spPr>
          <a:xfrm>
            <a:off x="640080" y="2586960"/>
            <a:ext cx="3474360" cy="18000"/>
          </a:xfrm>
          <a:custGeom>
            <a:avLst/>
            <a:gdLst/>
            <a:ahLst/>
            <a:rect l="l" t="t" r="r" b="b"/>
            <a:pathLst>
              <a:path fill="none" w="3474720" h="18288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stroke="0" w="3474720" h="18288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rgbClr val="e9713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40080" y="2872800"/>
            <a:ext cx="4243320" cy="3320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ptos"/>
              </a:rPr>
              <a:t>La vida que no es entregada, repartida, comida/devorada, simplemente no se vive.</a:t>
            </a: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ptos"/>
              </a:rPr>
              <a:t>Una vida sin entrega se malogra.</a:t>
            </a: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ptos"/>
              </a:rPr>
              <a:t>El camino de esa entrega es la Eucaristía.</a:t>
            </a: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44" name="Marcador de contenido 4"/>
          <p:cNvSpPr/>
          <p:nvPr/>
        </p:nvSpPr>
        <p:spPr>
          <a:xfrm>
            <a:off x="5311800" y="0"/>
            <a:ext cx="6878520" cy="6857640"/>
          </a:xfrm>
          <a:custGeom>
            <a:avLst/>
            <a:gdLst/>
            <a:ah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1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0" name="Marcador de contenido 4" descr="Imagen que contiene animal, edificio, comida, viejo&#10;&#10;Descripción generada automáticamente"/>
          <p:cNvPicPr/>
          <p:nvPr/>
        </p:nvPicPr>
        <p:blipFill>
          <a:blip r:embed="rId1"/>
          <a:srcRect l="0" t="0" r="2711" b="0"/>
          <a:stretch/>
        </p:blipFill>
        <p:spPr>
          <a:xfrm>
            <a:off x="0" y="0"/>
            <a:ext cx="9669240" cy="6857640"/>
          </a:xfrm>
          <a:prstGeom prst="rect">
            <a:avLst/>
          </a:prstGeom>
          <a:ln w="0">
            <a:noFill/>
          </a:ln>
        </p:spPr>
      </p:pic>
      <p:sp>
        <p:nvSpPr>
          <p:cNvPr id="91" name="Rectangle 13"/>
          <p:cNvSpPr/>
          <p:nvPr/>
        </p:nvSpPr>
        <p:spPr>
          <a:xfrm flipH="1">
            <a:off x="5124240" y="0"/>
            <a:ext cx="7066440" cy="68576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531560" y="365040"/>
            <a:ext cx="3821760" cy="189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ptos Display"/>
              </a:rPr>
              <a:t>La Eucaristía en San Juan, I.</a:t>
            </a:r>
            <a:endParaRPr b="0" lang="es-ES" sz="4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282000" y="2002320"/>
            <a:ext cx="5071680" cy="3742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La finalización eucarística de la vida: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 lvl="1" marL="914400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La semana inaugural (Jn 1–2).</a:t>
            </a:r>
            <a:endParaRPr b="0" lang="es-ES" sz="1600" spc="-1" strike="noStrike">
              <a:solidFill>
                <a:srgbClr val="000000"/>
              </a:solidFill>
              <a:latin typeface="Aptos"/>
            </a:endParaRPr>
          </a:p>
          <a:p>
            <a:pPr lvl="1" marL="914400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La semana de Pasión (Jn 12,1–20,1).</a:t>
            </a:r>
            <a:endParaRPr b="0" lang="es-ES" sz="1600" spc="-1" strike="noStrike">
              <a:solidFill>
                <a:srgbClr val="000000"/>
              </a:solidFill>
              <a:latin typeface="Aptos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s-ES" sz="16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4" name="Content Placeholder 8"/>
          <p:cNvSpPr/>
          <p:nvPr/>
        </p:nvSpPr>
        <p:spPr>
          <a:xfrm>
            <a:off x="6282000" y="3195000"/>
            <a:ext cx="5071680" cy="282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2.     La Pascua y el Cuerpo de Jesús:</a:t>
            </a:r>
            <a:endParaRPr b="0" lang="es-ES" sz="2000" spc="-1" strike="noStrike">
              <a:latin typeface="Arial"/>
            </a:endParaRPr>
          </a:p>
          <a:p>
            <a:pPr lvl="1" marL="914400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“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Él hablaba del santuario de su cuerpo (Jn 2,21).</a:t>
            </a:r>
            <a:endParaRPr b="0" lang="es-ES" sz="1600" spc="-1" strike="noStrike">
              <a:latin typeface="Arial"/>
            </a:endParaRPr>
          </a:p>
          <a:p>
            <a:pPr lvl="1" marL="914400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“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El pan que voy a dar en mi carne” (Jn 6,51).</a:t>
            </a:r>
            <a:endParaRPr b="0" lang="es-ES" sz="1600" spc="-1" strike="noStrike">
              <a:latin typeface="Arial"/>
            </a:endParaRPr>
          </a:p>
          <a:p>
            <a:pPr lvl="1" marL="914400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“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Ungió los pies de Jesús y los secó” (Jn 12,3)</a:t>
            </a:r>
            <a:endParaRPr b="0" lang="es-ES" sz="16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s-ES" sz="1600" spc="-1" strike="noStrike">
              <a:latin typeface="Arial"/>
            </a:endParaRPr>
          </a:p>
        </p:txBody>
      </p:sp>
      <p:sp>
        <p:nvSpPr>
          <p:cNvPr id="95" name="Content Placeholder 8"/>
          <p:cNvSpPr/>
          <p:nvPr/>
        </p:nvSpPr>
        <p:spPr>
          <a:xfrm>
            <a:off x="6282000" y="5043960"/>
            <a:ext cx="5071680" cy="161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8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3.     La Eucaristía, la nueva ley de la vida:</a:t>
            </a:r>
            <a:endParaRPr b="0" lang="es-ES" sz="2000" spc="-1" strike="noStrike">
              <a:latin typeface="Arial"/>
            </a:endParaRPr>
          </a:p>
          <a:p>
            <a:pPr lvl="1" marL="914400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“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Jesús subió al monte y se sentó allí en compañía de sus discípulos (Jn 6,3).</a:t>
            </a:r>
            <a:endParaRPr b="0" lang="es-ES" sz="1600" spc="-1" strike="noStrike">
              <a:latin typeface="Arial"/>
            </a:endParaRPr>
          </a:p>
          <a:p>
            <a:pPr lvl="1" marL="914400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“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Huyó de nuevo al monte él solo “(Jn 6,15).</a:t>
            </a:r>
            <a:endParaRPr b="0" lang="es-ES" sz="16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s-E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40080" y="377640"/>
            <a:ext cx="4368240" cy="211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3000"/>
          </a:bodyPr>
          <a:p>
            <a:pPr>
              <a:lnSpc>
                <a:spcPct val="90000"/>
              </a:lnSpc>
              <a:buNone/>
            </a:pPr>
            <a:r>
              <a:rPr b="0" lang="es-ES" sz="5400" spc="-1" strike="noStrike">
                <a:solidFill>
                  <a:srgbClr val="000000"/>
                </a:solidFill>
                <a:latin typeface="Aptos Display"/>
              </a:rPr>
              <a:t>La finalización eucarística de la vida</a:t>
            </a:r>
            <a:endParaRPr b="0" lang="es-ES" sz="5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8" name="sketchy line"/>
          <p:cNvSpPr/>
          <p:nvPr/>
        </p:nvSpPr>
        <p:spPr>
          <a:xfrm>
            <a:off x="640080" y="2586960"/>
            <a:ext cx="3474360" cy="18000"/>
          </a:xfrm>
          <a:custGeom>
            <a:avLst/>
            <a:gdLst/>
            <a:ahLst/>
            <a:rect l="l" t="t" r="r" b="b"/>
            <a:pathLst>
              <a:path fill="none" w="3474720" h="18288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stroke="0" w="3474720" h="18288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rgbClr val="e9713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-1440" y="2872800"/>
            <a:ext cx="5237280" cy="3320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lvl="1" marL="914400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La semana inaugural (Jn 1–2).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 lvl="1" marL="914400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La semana de Pasión (Jn 12,1–20,1).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0" name="Marcador de contenido 4"/>
          <p:cNvSpPr/>
          <p:nvPr/>
        </p:nvSpPr>
        <p:spPr>
          <a:xfrm>
            <a:off x="5311800" y="0"/>
            <a:ext cx="6878520" cy="6857640"/>
          </a:xfrm>
          <a:custGeom>
            <a:avLst/>
            <a:gdLst/>
            <a:ah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9"/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Marcador de contenido 4" descr="Un dibujo de un grupo de personas en una pintura&#10;&#10;Descripción generada automáticamente con confianza media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l="0" t="24510" r="0" b="0"/>
          <a:stretch/>
        </p:blipFill>
        <p:spPr>
          <a:xfrm>
            <a:off x="0" y="1440"/>
            <a:ext cx="12191760" cy="6856200"/>
          </a:xfrm>
          <a:prstGeom prst="rect">
            <a:avLst/>
          </a:prstGeom>
          <a:ln w="0">
            <a:noFill/>
          </a:ln>
        </p:spPr>
      </p:pic>
      <p:sp>
        <p:nvSpPr>
          <p:cNvPr id="103" name="CuadroTexto 5"/>
          <p:cNvSpPr/>
          <p:nvPr/>
        </p:nvSpPr>
        <p:spPr>
          <a:xfrm>
            <a:off x="3163680" y="128160"/>
            <a:ext cx="65192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LA SEMANA INAUGURAL: LA CREACIÓN DEL DISCÍPULO 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04" name="CuadroTexto 6"/>
          <p:cNvSpPr/>
          <p:nvPr/>
        </p:nvSpPr>
        <p:spPr>
          <a:xfrm>
            <a:off x="8515800" y="1928520"/>
            <a:ext cx="3674520" cy="55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“</a:t>
            </a: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En el principio…” (Jn 1,1).</a:t>
            </a:r>
            <a:endParaRPr b="0" lang="es-E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r>
              <a:rPr b="0" i="1" lang="es-ES" sz="1800" spc="-1" strike="noStrike">
                <a:solidFill>
                  <a:srgbClr val="000000"/>
                </a:solidFill>
                <a:latin typeface="Aptos"/>
              </a:rPr>
              <a:t>Los discípulos de Juan</a:t>
            </a:r>
            <a:endParaRPr b="0" lang="es-E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“</a:t>
            </a: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Al día siguiente…” (Jn 1,29).</a:t>
            </a:r>
            <a:endParaRPr b="0" lang="es-E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r>
              <a:rPr b="0" i="1" lang="es-ES" sz="1800" spc="-1" strike="noStrike">
                <a:solidFill>
                  <a:srgbClr val="000000"/>
                </a:solidFill>
                <a:latin typeface="Aptos"/>
              </a:rPr>
              <a:t>Llamada de Juan y Andrés</a:t>
            </a:r>
            <a:endParaRPr b="0" lang="es-E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“</a:t>
            </a: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Al día siguiente…” (Jn 1,35).</a:t>
            </a:r>
            <a:endParaRPr b="0" lang="es-E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r>
              <a:rPr b="0" i="1" lang="es-ES" sz="1800" spc="-1" strike="noStrike">
                <a:solidFill>
                  <a:srgbClr val="000000"/>
                </a:solidFill>
                <a:latin typeface="Aptos"/>
              </a:rPr>
              <a:t>Llamada de Pedro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”</a:t>
            </a: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Al día siguiente…” (Jn 1,43).</a:t>
            </a:r>
            <a:endParaRPr b="0" lang="es-E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r>
              <a:rPr b="0" i="1" lang="es-ES" sz="1800" spc="-1" strike="noStrike">
                <a:solidFill>
                  <a:srgbClr val="000000"/>
                </a:solidFill>
                <a:latin typeface="Aptos"/>
              </a:rPr>
              <a:t>Llamada de Felipe y Natanael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“</a:t>
            </a:r>
            <a:r>
              <a:rPr b="0" lang="es-ES" sz="1800" spc="-1" strike="noStrike">
                <a:solidFill>
                  <a:srgbClr val="000000"/>
                </a:solidFill>
                <a:latin typeface="Aptos"/>
              </a:rPr>
              <a:t>Tres días después…” (Jn 2,1): LAS BODAS DE CANÁ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1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6" name="Marcador de contenido 4" descr="Imagen que contiene persona, interior, hombre, sostener&#10;&#10;Descripción generada automáticamente"/>
          <p:cNvPicPr/>
          <p:nvPr/>
        </p:nvPicPr>
        <p:blipFill>
          <a:blip r:embed="rId1"/>
          <a:srcRect l="0" t="0" r="6235" b="0"/>
          <a:stretch/>
        </p:blipFill>
        <p:spPr>
          <a:xfrm>
            <a:off x="2522520" y="0"/>
            <a:ext cx="9669240" cy="6857640"/>
          </a:xfrm>
          <a:prstGeom prst="rect">
            <a:avLst/>
          </a:prstGeom>
          <a:ln w="0">
            <a:noFill/>
          </a:ln>
        </p:spPr>
      </p:pic>
      <p:sp>
        <p:nvSpPr>
          <p:cNvPr id="107" name="Rectangle 13"/>
          <p:cNvSpPr/>
          <p:nvPr/>
        </p:nvSpPr>
        <p:spPr>
          <a:xfrm>
            <a:off x="0" y="0"/>
            <a:ext cx="7390080" cy="68576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3821760" cy="189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ptos Display"/>
              </a:rPr>
              <a:t>La Semana de Pasión</a:t>
            </a:r>
            <a:endParaRPr b="0" lang="es-ES" sz="4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838080" y="2434320"/>
            <a:ext cx="5257440" cy="3742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Jn 12,1: “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Aptos"/>
              </a:rPr>
              <a:t>Seis</a:t>
            </a: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 días antes de la Pascua…”.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Jn 19,14: “Era el día de la Preparación de la Pascua…”. 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Día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Aptos"/>
              </a:rPr>
              <a:t>sexto</a:t>
            </a: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: Ecce Homo.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Jn 20,1: “El primer día de la semana…”.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Día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Aptos"/>
              </a:rPr>
              <a:t>séptimo</a:t>
            </a: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: La gloria.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40080" y="377640"/>
            <a:ext cx="4368240" cy="211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3000"/>
          </a:bodyPr>
          <a:p>
            <a:pPr>
              <a:lnSpc>
                <a:spcPct val="90000"/>
              </a:lnSpc>
              <a:buNone/>
            </a:pPr>
            <a:r>
              <a:rPr b="0" lang="es-ES" sz="5400" spc="-1" strike="noStrike">
                <a:solidFill>
                  <a:srgbClr val="000000"/>
                </a:solidFill>
                <a:latin typeface="Aptos Display"/>
              </a:rPr>
              <a:t>La finalización eucarística de la vida</a:t>
            </a:r>
            <a:endParaRPr b="0" lang="es-ES" sz="5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2" name="sketchy line"/>
          <p:cNvSpPr/>
          <p:nvPr/>
        </p:nvSpPr>
        <p:spPr>
          <a:xfrm>
            <a:off x="640080" y="2586960"/>
            <a:ext cx="3474360" cy="18000"/>
          </a:xfrm>
          <a:custGeom>
            <a:avLst/>
            <a:gdLst/>
            <a:ahLst/>
            <a:rect l="l" t="t" r="r" b="b"/>
            <a:pathLst>
              <a:path fill="none" w="3474720" h="18288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stroke="0" w="3474720" h="18288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rgbClr val="e9713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-1440" y="2872800"/>
            <a:ext cx="5460120" cy="3320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8000"/>
          </a:bodyPr>
          <a:p>
            <a:pPr lvl="1" marL="914400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La semana inaugural (Jn 1–2): termina en la sangre de Jesús (Caná)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 lvl="1" marL="914400" indent="-457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La semana de Pasión (Jn 12,1–20,1): termina en el Ecce Homo, el cuerpo herido de Jesús.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La creación finaliza en la Eucaristía</a:t>
            </a:r>
            <a:endParaRPr b="0" lang="es-ES" sz="2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2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4" name="Marcador de contenido 4"/>
          <p:cNvSpPr/>
          <p:nvPr/>
        </p:nvSpPr>
        <p:spPr>
          <a:xfrm>
            <a:off x="5311800" y="0"/>
            <a:ext cx="6878520" cy="6857640"/>
          </a:xfrm>
          <a:custGeom>
            <a:avLst/>
            <a:gdLst/>
            <a:ah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6" name="Marcador de contenido 4" descr="Un dibujo de una persona&#10;&#10;Descripción generada automáticamente con confianza media"/>
          <p:cNvPicPr/>
          <p:nvPr/>
        </p:nvPicPr>
        <p:blipFill>
          <a:blip r:embed="rId1"/>
          <a:srcRect l="10683" t="0" r="10004" b="0"/>
          <a:stretch/>
        </p:blipFill>
        <p:spPr>
          <a:xfrm>
            <a:off x="0" y="0"/>
            <a:ext cx="9669240" cy="6857640"/>
          </a:xfrm>
          <a:prstGeom prst="rect">
            <a:avLst/>
          </a:prstGeom>
          <a:ln w="0">
            <a:noFill/>
          </a:ln>
        </p:spPr>
      </p:pic>
      <p:sp>
        <p:nvSpPr>
          <p:cNvPr id="117" name="Rectangle 13"/>
          <p:cNvSpPr/>
          <p:nvPr/>
        </p:nvSpPr>
        <p:spPr>
          <a:xfrm flipH="1">
            <a:off x="5124240" y="0"/>
            <a:ext cx="7066440" cy="68576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531560" y="365040"/>
            <a:ext cx="3821760" cy="189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ptos Display"/>
              </a:rPr>
              <a:t>La Pascua y el cuerpo de Jesús</a:t>
            </a:r>
            <a:endParaRPr b="0" lang="es-ES" sz="4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7531560" y="2434320"/>
            <a:ext cx="3821760" cy="4322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1. PURIFICACIÓN DEL TEMPLO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“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Estaba cerca la </a:t>
            </a:r>
            <a:r>
              <a:rPr b="1" lang="en-US" sz="1600" spc="-1" strike="noStrike">
                <a:solidFill>
                  <a:srgbClr val="000000"/>
                </a:solidFill>
                <a:latin typeface="Aptos"/>
              </a:rPr>
              <a:t>Pascua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 de los judíos (…) Él hablaba del santuario de su </a:t>
            </a:r>
            <a:r>
              <a:rPr b="1" lang="en-US" sz="1600" spc="-1" strike="noStrike">
                <a:solidFill>
                  <a:srgbClr val="000000"/>
                </a:solidFill>
                <a:latin typeface="Aptos"/>
              </a:rPr>
              <a:t>cuerpo</a:t>
            </a:r>
            <a:r>
              <a:rPr b="0" lang="en-US" sz="1600" spc="-1" strike="noStrike">
                <a:solidFill>
                  <a:srgbClr val="000000"/>
                </a:solidFill>
                <a:latin typeface="Aptos"/>
              </a:rPr>
              <a:t>” (Jn 2,13.21).</a:t>
            </a:r>
            <a:endParaRPr b="0" lang="es-ES" sz="16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16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2. MULTIPLICACIÓN DEL PAN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ptos"/>
              </a:rPr>
              <a:t>“</a:t>
            </a:r>
            <a:r>
              <a:rPr b="0" lang="en-US" sz="1400" spc="-1" strike="noStrike">
                <a:solidFill>
                  <a:srgbClr val="000000"/>
                </a:solidFill>
                <a:latin typeface="Aptos"/>
              </a:rPr>
              <a:t>Estaba próxima la </a:t>
            </a:r>
            <a:r>
              <a:rPr b="1" lang="en-US" sz="1400" spc="-1" strike="noStrike">
                <a:solidFill>
                  <a:srgbClr val="000000"/>
                </a:solidFill>
                <a:latin typeface="Aptos"/>
              </a:rPr>
              <a:t>Pascua</a:t>
            </a:r>
            <a:r>
              <a:rPr b="0" lang="en-US" sz="1400" spc="-1" strike="noStrike">
                <a:solidFill>
                  <a:srgbClr val="000000"/>
                </a:solidFill>
                <a:latin typeface="Aptos"/>
              </a:rPr>
              <a:t>, la fiesta de los judíos…” (…) Mi </a:t>
            </a:r>
            <a:r>
              <a:rPr b="1" lang="en-US" sz="1400" spc="-1" strike="noStrike">
                <a:solidFill>
                  <a:srgbClr val="000000"/>
                </a:solidFill>
                <a:latin typeface="Aptos"/>
              </a:rPr>
              <a:t>carne</a:t>
            </a:r>
            <a:r>
              <a:rPr b="0" lang="en-US" sz="1400" spc="-1" strike="noStrike">
                <a:solidFill>
                  <a:srgbClr val="000000"/>
                </a:solidFill>
                <a:latin typeface="Aptos"/>
              </a:rPr>
              <a:t> es verdadera comida” (Jn 6,4.55).</a:t>
            </a:r>
            <a:endParaRPr b="0" lang="es-ES" sz="1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3. LA UNCIÓN EN BETANIA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ptos"/>
              </a:rPr>
              <a:t>“</a:t>
            </a:r>
            <a:r>
              <a:rPr b="0" lang="en-US" sz="1400" spc="-1" strike="noStrike">
                <a:solidFill>
                  <a:srgbClr val="000000"/>
                </a:solidFill>
                <a:latin typeface="Aptos"/>
              </a:rPr>
              <a:t>Seis días antes de la </a:t>
            </a:r>
            <a:r>
              <a:rPr b="1" lang="en-US" sz="1400" spc="-1" strike="noStrike">
                <a:solidFill>
                  <a:srgbClr val="000000"/>
                </a:solidFill>
                <a:latin typeface="Aptos"/>
              </a:rPr>
              <a:t>Pascua</a:t>
            </a:r>
            <a:r>
              <a:rPr b="0" lang="en-US" sz="1400" spc="-1" strike="noStrike">
                <a:solidFill>
                  <a:srgbClr val="000000"/>
                </a:solidFill>
                <a:latin typeface="Aptos"/>
              </a:rPr>
              <a:t> (…) Ungió los </a:t>
            </a:r>
            <a:r>
              <a:rPr b="1" lang="en-US" sz="1400" spc="-1" strike="noStrike">
                <a:solidFill>
                  <a:srgbClr val="000000"/>
                </a:solidFill>
                <a:latin typeface="Aptos"/>
              </a:rPr>
              <a:t>pies de Jesús </a:t>
            </a:r>
            <a:r>
              <a:rPr b="0" lang="en-US" sz="1400" spc="-1" strike="noStrike">
                <a:solidFill>
                  <a:srgbClr val="000000"/>
                </a:solidFill>
                <a:latin typeface="Aptos"/>
              </a:rPr>
              <a:t>y los secó con sus cabellos” (Jn 1.3).</a:t>
            </a:r>
            <a:endParaRPr b="0" lang="es-ES" sz="14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1" name="Marcador de contenido 4" descr="Un dibujo de una persona&#10;&#10;Descripción generada automáticamente con confianza media"/>
          <p:cNvPicPr/>
          <p:nvPr/>
        </p:nvPicPr>
        <p:blipFill>
          <a:blip r:embed="rId1"/>
          <a:srcRect l="10683" t="0" r="10004" b="0"/>
          <a:stretch/>
        </p:blipFill>
        <p:spPr>
          <a:xfrm>
            <a:off x="0" y="0"/>
            <a:ext cx="9669240" cy="6857640"/>
          </a:xfrm>
          <a:prstGeom prst="rect">
            <a:avLst/>
          </a:prstGeom>
          <a:ln w="0">
            <a:noFill/>
          </a:ln>
        </p:spPr>
      </p:pic>
      <p:sp>
        <p:nvSpPr>
          <p:cNvPr id="122" name="Rectangle 13"/>
          <p:cNvSpPr/>
          <p:nvPr/>
        </p:nvSpPr>
        <p:spPr>
          <a:xfrm flipH="1">
            <a:off x="5124240" y="0"/>
            <a:ext cx="7066440" cy="68576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7531560" y="365040"/>
            <a:ext cx="3821760" cy="1899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ptos Display"/>
              </a:rPr>
              <a:t>La Pascua y el cuerpo de Jesús</a:t>
            </a:r>
            <a:endParaRPr b="0" lang="es-ES" sz="4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7531560" y="2434320"/>
            <a:ext cx="3821760" cy="4322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El camino eucarístico de la vida: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CUERPO ENTREGADO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SANGRE DERRAMADA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Los dos participios que determinan nuestra vida.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Cuando iba a ser </a:t>
            </a:r>
            <a:r>
              <a:rPr b="0" i="1" lang="en-US" sz="2000" spc="-1" strike="noStrike">
                <a:solidFill>
                  <a:srgbClr val="000000"/>
                </a:solidFill>
                <a:latin typeface="Aptos"/>
              </a:rPr>
              <a:t>entregado</a:t>
            </a: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 a su Pasión, </a:t>
            </a:r>
            <a:r>
              <a:rPr b="0" i="1" lang="en-US" sz="2000" spc="-1" strike="noStrike">
                <a:solidFill>
                  <a:srgbClr val="000000"/>
                </a:solidFill>
                <a:latin typeface="Aptos"/>
              </a:rPr>
              <a:t>voluntariamente</a:t>
            </a: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 aceptada” (PE II).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US" sz="2000" spc="-1" strike="noStrike">
                <a:solidFill>
                  <a:srgbClr val="000000"/>
                </a:solidFill>
                <a:latin typeface="Aptos"/>
              </a:rPr>
              <a:t>No se puede amar lo que no se escoge libremente.</a:t>
            </a: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20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8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40080" y="4777560"/>
            <a:ext cx="3418560" cy="1411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es-ES" sz="4800" spc="-1" strike="noStrike">
                <a:solidFill>
                  <a:srgbClr val="000000"/>
                </a:solidFill>
                <a:latin typeface="Aptos Display"/>
              </a:rPr>
              <a:t>La Eucaristía</a:t>
            </a:r>
            <a:endParaRPr b="0" lang="es-ES" sz="4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7" name="Imagen 3"/>
          <p:cNvSpPr/>
          <p:nvPr/>
        </p:nvSpPr>
        <p:spPr>
          <a:xfrm>
            <a:off x="0" y="0"/>
            <a:ext cx="12191760" cy="4557960"/>
          </a:xfrm>
          <a:custGeom>
            <a:avLst/>
            <a:gdLst/>
            <a:ah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sketch line"/>
          <p:cNvSpPr/>
          <p:nvPr/>
        </p:nvSpPr>
        <p:spPr>
          <a:xfrm rot="5400000">
            <a:off x="3661560" y="5468040"/>
            <a:ext cx="1371240" cy="18000"/>
          </a:xfrm>
          <a:custGeom>
            <a:avLst/>
            <a:gdLst/>
            <a:ahLst/>
            <a:rect l="l" t="t" r="r" b="b"/>
            <a:pathLst>
              <a:path fill="none" w="1371600" h="18288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stroke="0" w="1371600" h="18288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rgbClr val="e9713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654440" y="4777560"/>
            <a:ext cx="6897240" cy="139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Aptos"/>
              </a:rPr>
              <a:t>Nueva ley de la vida.</a:t>
            </a:r>
            <a:endParaRPr b="0" lang="es-E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Application>LibreOffice/7.3.4.2$Windows_X86_64 LibreOffice_project/728fec16bd5f605073805c3c9e7c4212a0120dc5</Application>
  <AppVersion>15.0000</AppVersion>
  <Words>649</Words>
  <Paragraphs>90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2024-10-12T08:00:29Z</dcterms:created>
  <dc:creator>Napoleón Claudio Ferrández Zaragoza</dc:creator>
  <dc:description/>
  <dc:language>es-ES</dc:language>
  <cp:lastModifiedBy/>
  <dcterms:modified xsi:type="dcterms:W3CDTF">2024-10-13T17:43:18Z</dcterms:modified>
  <cp:revision>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12</vt:i4>
  </property>
</Properties>
</file>