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95D928-509C-4938-A1BD-E68B8AA0BD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B6992E-C278-4AA0-9A63-6ADDEEA0DB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911E6F-C74C-4FC6-832D-B4ADDEAFBA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541AAE-3ABF-45E3-A752-E698948010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576D57-F054-4145-BBE2-3E273349E8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3E1913-D300-4E99-AD52-47F68FD157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27353C-E986-44DC-8BA6-6A92ABA59E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27390E-D9E4-4680-BD6C-1254B8F212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70443E-CFF3-4DAB-80DE-C56840CF26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213714-2113-489D-AF9D-DA87202DDB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4BF1CC-FF3A-4DA6-8D7E-C78D8E2FF2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4DDA9D-E837-4773-AAEC-0C1A4567D4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B92FBC-8D22-4FBF-A425-9420C04D07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7C04CD-1E21-41A5-9874-C050FD8BEE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597C55-C2A3-410C-922E-4DAB7F087F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A07E99-C978-46A2-9885-E8A88DF283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F65D26-5907-4666-A341-133D8D03003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A3346E-BCFE-43C9-AFB5-A06A9C833F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393411-9B88-4C06-B037-8FBC8E27F1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78BCFE-3E8C-42C9-B8C3-3F80E7B223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09798E-ACC0-4D2C-A0BC-0BC04062E8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254EC1-2B38-4C2E-90B8-A71E18A711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581C72-2935-478A-951C-EB1C9D3A2E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5E0BF3-4FF1-4627-8C49-8C6A8CFD49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rgbClr val="000000"/>
                </a:solidFill>
                <a:latin typeface="Aptos Display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787878"/>
                </a:solidFill>
                <a:latin typeface="Aptos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98840BC-83D1-44D8-BC15-930DA5EDDEA5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ptos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ptos Display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Aptos"/>
              </a:rPr>
              <a:t>Haga clic para modificar los estilos de texto del patrón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Aptos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787878"/>
                </a:solidFill>
                <a:latin typeface="Aptos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62C4137-73F3-4FD7-8B2B-D44B85EFA849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232240" y="1367640"/>
            <a:ext cx="6124320" cy="2665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000"/>
          </a:bodyPr>
          <a:p>
            <a:pPr algn="r">
              <a:lnSpc>
                <a:spcPct val="90000"/>
              </a:lnSpc>
              <a:buNone/>
            </a:pPr>
            <a:r>
              <a:rPr b="0" lang="es-ES" sz="7200" spc="-1" strike="noStrike">
                <a:solidFill>
                  <a:srgbClr val="ffffff"/>
                </a:solidFill>
                <a:latin typeface="Aptos Display"/>
              </a:rPr>
              <a:t>La Eucaristía es el Calvario</a:t>
            </a:r>
            <a:endParaRPr b="0" lang="es-ES" sz="7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4" name="Imagen 4"/>
          <p:cNvSpPr/>
          <p:nvPr/>
        </p:nvSpPr>
        <p:spPr>
          <a:xfrm>
            <a:off x="0" y="0"/>
            <a:ext cx="4550760" cy="6857640"/>
          </a:xfrm>
          <a:custGeom>
            <a:avLst/>
            <a:gdLst/>
            <a:ah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" name="Group 11"/>
          <p:cNvGrpSpPr/>
          <p:nvPr/>
        </p:nvGrpSpPr>
        <p:grpSpPr>
          <a:xfrm>
            <a:off x="3697200" y="0"/>
            <a:ext cx="883800" cy="6857640"/>
            <a:chOff x="3697200" y="0"/>
            <a:chExt cx="883800" cy="6857640"/>
          </a:xfrm>
        </p:grpSpPr>
        <p:sp>
          <p:nvSpPr>
            <p:cNvPr id="86" name="Freeform: Shape 12"/>
            <p:cNvSpPr/>
            <p:nvPr/>
          </p:nvSpPr>
          <p:spPr>
            <a:xfrm flipH="1" rot="16200000">
              <a:off x="705240" y="2991600"/>
              <a:ext cx="6857640" cy="874440"/>
            </a:xfrm>
            <a:custGeom>
              <a:avLst/>
              <a:gdLst/>
              <a:ahLst/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Freeform: Shape 13"/>
            <p:cNvSpPr/>
            <p:nvPr/>
          </p:nvSpPr>
          <p:spPr>
            <a:xfrm flipH="1" rot="16200000">
              <a:off x="714600" y="2991600"/>
              <a:ext cx="6857640" cy="874440"/>
            </a:xfrm>
            <a:custGeom>
              <a:avLst/>
              <a:gdLst/>
              <a:ahLst/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rotWithShape="0">
              <a:blip r:embed="rId2">
                <a:alphaModFix amt="57000"/>
              </a:blip>
              <a:srcRect/>
              <a:tile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6640" y="723960"/>
            <a:ext cx="6001920" cy="1495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ptos Display"/>
              </a:rPr>
              <a:t>Los vestidos del Sumo Sacerdote en el Antiguo Israel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836640" y="2405160"/>
            <a:ext cx="6001920" cy="3728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El manto de las naciones.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2. La túnica inconsútil.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36" name="Marcador de contenido 4" descr="Imagen que contiene posando, foto, parado, hombre&#10;&#10;Descripción generada automáticamente"/>
          <p:cNvPicPr/>
          <p:nvPr/>
        </p:nvPicPr>
        <p:blipFill>
          <a:blip r:embed="rId1"/>
          <a:srcRect l="2008" t="0" r="932" b="0"/>
          <a:stretch/>
        </p:blipFill>
        <p:spPr>
          <a:xfrm>
            <a:off x="7199280" y="0"/>
            <a:ext cx="4992120" cy="6857640"/>
          </a:xfrm>
          <a:prstGeom prst="rect">
            <a:avLst/>
          </a:prstGeom>
          <a:ln w="0">
            <a:noFill/>
          </a:ln>
        </p:spPr>
      </p:pic>
      <p:sp>
        <p:nvSpPr>
          <p:cNvPr id="137" name="Flecha derecha 5"/>
          <p:cNvSpPr/>
          <p:nvPr/>
        </p:nvSpPr>
        <p:spPr>
          <a:xfrm>
            <a:off x="4740120" y="2498040"/>
            <a:ext cx="3428640" cy="166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Flecha derecha 6"/>
          <p:cNvSpPr/>
          <p:nvPr/>
        </p:nvSpPr>
        <p:spPr>
          <a:xfrm>
            <a:off x="3890160" y="4095360"/>
            <a:ext cx="6498360" cy="19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Marcador de contenido 4" descr="Una persona con una multitud de gente&#10;&#10;Descripción generada automáticamente con confianza media"/>
          <p:cNvPicPr/>
          <p:nvPr/>
        </p:nvPicPr>
        <p:blipFill>
          <a:blip r:embed="rId1"/>
          <a:srcRect l="0" t="0" r="17828" b="9092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20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«Los soldados, después que crucificaron a Jesús, tomaron sus vestidos, con los que hicieron cuatro lotes, y la túnica. La túnica era sin costura, tejida de una pieza de arriba abajo. Pero se dijeron: “No la rompamos </a:t>
            </a:r>
            <a:r>
              <a:rPr b="0" i="1" lang="en-US" sz="1700" spc="-1" strike="noStrike">
                <a:solidFill>
                  <a:srgbClr val="ffffff"/>
                </a:solidFill>
                <a:latin typeface="Aptos"/>
              </a:rPr>
              <a:t>(mé sjísomen</a:t>
            </a: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)</a:t>
            </a:r>
            <a:r>
              <a:rPr b="0" i="1" lang="en-US" sz="1700" spc="-1" strike="noStrike">
                <a:solidFill>
                  <a:srgbClr val="ffffff"/>
                </a:solidFill>
                <a:latin typeface="Aptos"/>
              </a:rPr>
              <a:t>;</a:t>
            </a: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 sino echemos a suerte a ver a quien le toca”. Para que se cumpliera la Escritura…» (Jn 19,23-24).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Marcador de contenido 4" descr="Una persona con una multitud de gente&#10;&#10;Descripción generada automáticamente con confianza media"/>
          <p:cNvPicPr/>
          <p:nvPr/>
        </p:nvPicPr>
        <p:blipFill>
          <a:blip r:embed="rId1"/>
          <a:srcRect l="0" t="0" r="17828" b="9092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47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859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ffffff"/>
                </a:solidFill>
                <a:latin typeface="Aptos"/>
                <a:ea typeface="Aptos"/>
              </a:rPr>
              <a:t>“</a:t>
            </a:r>
            <a:r>
              <a:rPr b="0" lang="es-ES" sz="1800" spc="-1" strike="noStrike">
                <a:solidFill>
                  <a:srgbClr val="ffffff"/>
                </a:solidFill>
                <a:latin typeface="Aptos"/>
                <a:ea typeface="Aptos"/>
              </a:rPr>
              <a:t>Toma para ti diez jirones, porque así dice Yahvé, Dios de Israel: Voy a hacer jirones tu </a:t>
            </a:r>
            <a:r>
              <a:rPr b="0" i="1" lang="es-ES" sz="1800" spc="-1" strike="noStrike">
                <a:solidFill>
                  <a:srgbClr val="ffffff"/>
                </a:solidFill>
                <a:latin typeface="Aptos"/>
                <a:ea typeface="Aptos"/>
              </a:rPr>
              <a:t>reino</a:t>
            </a:r>
            <a:r>
              <a:rPr b="0" lang="es-ES" sz="1800" spc="-1" strike="noStrike">
                <a:solidFill>
                  <a:srgbClr val="ffffff"/>
                </a:solidFill>
                <a:latin typeface="Aptos"/>
                <a:ea typeface="Aptos"/>
              </a:rPr>
              <a:t> de manos de Salomón y te voy a dar diez tribus”» (1R 11,30-31).</a:t>
            </a:r>
            <a:r>
              <a:rPr b="0" lang="es-ES" sz="1200" spc="-1" strike="noStrike">
                <a:solidFill>
                  <a:srgbClr val="ffffff"/>
                </a:solidFill>
                <a:latin typeface="Aptos"/>
                <a:ea typeface="Aptos"/>
              </a:rPr>
              <a:t> </a:t>
            </a:r>
            <a:endParaRPr b="0" lang="es-ES" sz="1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ffffff"/>
                </a:solidFill>
                <a:latin typeface="Aptos"/>
                <a:ea typeface="Times New Roman"/>
              </a:rPr>
              <a:t>«Esta túnica no es de dos piezas, por lo que hay que coserla en los hombros y los costados, está tejida con un solo hilo» (</a:t>
            </a:r>
            <a:r>
              <a:rPr b="0" i="1" lang="es-ES" sz="1800" spc="-1" strike="noStrike">
                <a:solidFill>
                  <a:srgbClr val="ffffff"/>
                </a:solidFill>
                <a:latin typeface="Aptos"/>
                <a:ea typeface="Times New Roman"/>
              </a:rPr>
              <a:t>Antigüedades Judías</a:t>
            </a:r>
            <a:r>
              <a:rPr b="0" lang="es-ES" sz="1800" spc="-1" strike="noStrike">
                <a:solidFill>
                  <a:srgbClr val="ffffff"/>
                </a:solidFill>
                <a:latin typeface="Aptos"/>
                <a:ea typeface="Times New Roman"/>
              </a:rPr>
              <a:t>, III,161).</a:t>
            </a:r>
            <a:r>
              <a:rPr b="0" lang="es-ES" sz="1200" spc="-1" strike="noStrike">
                <a:solidFill>
                  <a:srgbClr val="ffffff"/>
                </a:solidFill>
                <a:latin typeface="Aptos"/>
                <a:ea typeface="Times New Roman"/>
              </a:rPr>
              <a:t> </a:t>
            </a:r>
            <a:endParaRPr b="0" lang="es-ES" sz="12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Marcador de contenido 4" descr="Un grupo de personas en un escenario&#10;&#10;Descripción generada automáticamente con confianza media"/>
          <p:cNvPicPr/>
          <p:nvPr/>
        </p:nvPicPr>
        <p:blipFill>
          <a:blip r:embed="rId1"/>
          <a:srcRect l="0" t="38422" r="9090" b="2064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Rectangle 13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El entierro de Jesús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5" name="Rectangle 15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Rectangle 17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1"/>
          <p:cNvSpPr/>
          <p:nvPr/>
        </p:nvSpPr>
        <p:spPr>
          <a:xfrm>
            <a:off x="0" y="0"/>
            <a:ext cx="752472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55600" y="637920"/>
            <a:ext cx="5735160" cy="162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es-ES" sz="4800" spc="-1" strike="noStrike">
                <a:solidFill>
                  <a:srgbClr val="ffffff"/>
                </a:solidFill>
                <a:latin typeface="Aptos Display"/>
              </a:rPr>
              <a:t>«Dadme su cuerpo»</a:t>
            </a:r>
            <a:endParaRPr b="0" lang="es-ES" sz="4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9" name="Rectangle 13"/>
          <p:cNvSpPr/>
          <p:nvPr/>
        </p:nvSpPr>
        <p:spPr>
          <a:xfrm>
            <a:off x="1155600" y="2377440"/>
            <a:ext cx="456840" cy="4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155600" y="2580120"/>
            <a:ext cx="5735160" cy="359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Después de esto, José de Arimatea, que era </a:t>
            </a:r>
            <a:r>
              <a:rPr b="0" i="1" lang="es-ES" sz="2800" spc="-1" strike="noStrike">
                <a:solidFill>
                  <a:srgbClr val="ffffff"/>
                </a:solidFill>
                <a:latin typeface="Open Sans"/>
              </a:rPr>
              <a:t>discípulo</a:t>
            </a: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 de Jesús aunque oculto por miedo a los judíos, </a:t>
            </a:r>
            <a:r>
              <a:rPr b="0" i="1" lang="es-ES" sz="2800" spc="-1" strike="noStrike">
                <a:solidFill>
                  <a:srgbClr val="ffffff"/>
                </a:solidFill>
                <a:latin typeface="Open Sans"/>
              </a:rPr>
              <a:t>pidió</a:t>
            </a: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 a Pilato que le dejara </a:t>
            </a:r>
            <a:r>
              <a:rPr b="0" i="1" lang="es-ES" sz="2800" spc="-1" strike="noStrike">
                <a:solidFill>
                  <a:srgbClr val="ffffff"/>
                </a:solidFill>
                <a:latin typeface="Open Sans"/>
              </a:rPr>
              <a:t>llevarse el cuerpo de Jesús</a:t>
            </a: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. Y Pilato lo autorizó. </a:t>
            </a:r>
            <a:r>
              <a:rPr b="0" i="1" lang="es-ES" sz="2800" spc="-1" strike="noStrike">
                <a:solidFill>
                  <a:srgbClr val="ffffff"/>
                </a:solidFill>
                <a:latin typeface="Open Sans"/>
              </a:rPr>
              <a:t>Él fue </a:t>
            </a: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entonces y </a:t>
            </a:r>
            <a:r>
              <a:rPr b="0" i="1" lang="es-ES" sz="2800" spc="-1" strike="noStrike">
                <a:solidFill>
                  <a:srgbClr val="ffffff"/>
                </a:solidFill>
                <a:latin typeface="Open Sans"/>
              </a:rPr>
              <a:t>se llevó el cuerpo </a:t>
            </a:r>
            <a:r>
              <a:rPr b="0" lang="es-ES" sz="2800" spc="-1" strike="noStrike">
                <a:solidFill>
                  <a:srgbClr val="ffffff"/>
                </a:solidFill>
                <a:latin typeface="Open Sans"/>
              </a:rPr>
              <a:t>(Jn 19,38).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61" name="Marcador de contenido 4" descr="Imagen que contiene tabla, comida, pila, hecho de madera&#10;&#10;Descripción generada automáticamente"/>
          <p:cNvPicPr/>
          <p:nvPr/>
        </p:nvPicPr>
        <p:blipFill>
          <a:blip r:embed="rId1"/>
          <a:srcRect l="0" t="5583" r="0" b="0"/>
          <a:stretch/>
        </p:blipFill>
        <p:spPr>
          <a:xfrm>
            <a:off x="7525080" y="0"/>
            <a:ext cx="46663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Marcador de contenido 4" descr="Un grupo de personas en un escenario&#10;&#10;Descripción generada automáticamente con confianza media"/>
          <p:cNvPicPr/>
          <p:nvPr/>
        </p:nvPicPr>
        <p:blipFill>
          <a:blip r:embed="rId1"/>
          <a:srcRect l="0" t="38422" r="9090" b="2064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64" name="Rectangle 13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Unos aromas no mortuorios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6" name="Rectangle 15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Rectangle 17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adroTexto 2"/>
          <p:cNvSpPr/>
          <p:nvPr/>
        </p:nvSpPr>
        <p:spPr>
          <a:xfrm>
            <a:off x="424800" y="2710440"/>
            <a:ext cx="3384000" cy="36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Open Sans"/>
              </a:rPr>
              <a:t>Llegó también Nicodemo, el que había ido a verlo de noche, y trajo unas </a:t>
            </a:r>
            <a:r>
              <a:rPr b="0" lang="es-ES" sz="1800" spc="-1" strike="noStrike">
                <a:solidFill>
                  <a:srgbClr val="ff0000"/>
                </a:solidFill>
                <a:latin typeface="Open Sans"/>
              </a:rPr>
              <a:t>cien libras </a:t>
            </a:r>
            <a:r>
              <a:rPr b="0" lang="es-ES" sz="1800" spc="-1" strike="noStrike">
                <a:solidFill>
                  <a:srgbClr val="ffffff"/>
                </a:solidFill>
                <a:latin typeface="Open Sans"/>
              </a:rPr>
              <a:t>de una mixtura de </a:t>
            </a:r>
            <a:r>
              <a:rPr b="0" lang="es-ES" sz="1800" spc="-1" strike="noStrike">
                <a:solidFill>
                  <a:srgbClr val="ff0000"/>
                </a:solidFill>
                <a:latin typeface="Open Sans"/>
              </a:rPr>
              <a:t>mirra y áloe</a:t>
            </a:r>
            <a:r>
              <a:rPr b="0" lang="es-ES" sz="1800" spc="-1" strike="noStrike">
                <a:solidFill>
                  <a:srgbClr val="ffffff"/>
                </a:solidFill>
                <a:latin typeface="Open Sans"/>
              </a:rPr>
              <a:t>. Tomaron el cuerpo de Jesús y lo envolvieron en los lienzos con los aromas, según se acostumbra a enterrar entre los judíos (Jn 19,39-40).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69" name="CuadroTexto 5"/>
          <p:cNvSpPr/>
          <p:nvPr/>
        </p:nvSpPr>
        <p:spPr>
          <a:xfrm>
            <a:off x="424800" y="5555880"/>
            <a:ext cx="4487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ffffff"/>
                </a:solidFill>
                <a:latin typeface="Open Sans"/>
              </a:rPr>
              <a:t>María tomó una libra de perfume de </a:t>
            </a:r>
            <a:r>
              <a:rPr b="0" lang="es-ES" sz="1400" spc="-1" strike="noStrike">
                <a:solidFill>
                  <a:srgbClr val="ff0000"/>
                </a:solidFill>
                <a:latin typeface="Open Sans"/>
              </a:rPr>
              <a:t>nardo</a:t>
            </a:r>
            <a:r>
              <a:rPr b="0" lang="es-ES" sz="1400" spc="-1" strike="noStrike">
                <a:solidFill>
                  <a:srgbClr val="ffffff"/>
                </a:solidFill>
                <a:latin typeface="Open Sans"/>
              </a:rPr>
              <a:t>, auténtico y costoso, le ungió a Jesús los pies y se los enjugó con su cabellera. Y la casa se llenó de la fragancia del perfume (Jn 12,3).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Marcador de contenido 4" descr="Un grupo de personas en un escenario&#10;&#10;Descripción generada automáticamente con confianza media"/>
          <p:cNvPicPr/>
          <p:nvPr/>
        </p:nvPicPr>
        <p:blipFill>
          <a:blip r:embed="rId1"/>
          <a:srcRect l="0" t="38422" r="9090" b="2064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72" name="Rectangle 13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Unos aromas no mortuorios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4" name="Rectangle 15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Rectangle 17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adroTexto 2"/>
          <p:cNvSpPr/>
          <p:nvPr/>
        </p:nvSpPr>
        <p:spPr>
          <a:xfrm>
            <a:off x="424800" y="2710440"/>
            <a:ext cx="33840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Open Sans"/>
              </a:rPr>
              <a:t>Con mirra y aloe se unge a los reyes y sacerdotes.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Marcador de contenido 4" descr="Imagen que contiene animal, mamífero, primate, roca&#10;&#10;Descripción generada automáticamente"/>
          <p:cNvPicPr/>
          <p:nvPr/>
        </p:nvPicPr>
        <p:blipFill>
          <a:blip r:embed="rId1"/>
          <a:srcRect l="0" t="9087" r="35926" b="0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79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6860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6000"/>
          </a:bodyPr>
          <a:p>
            <a:pPr>
              <a:lnSpc>
                <a:spcPct val="90000"/>
              </a:lnSpc>
              <a:buNone/>
            </a:pPr>
            <a:r>
              <a:rPr b="0" lang="es-ES" sz="2600" spc="-1" strike="noStrike">
                <a:solidFill>
                  <a:srgbClr val="ffffff"/>
                </a:solidFill>
                <a:latin typeface="Aptos Display"/>
              </a:rPr>
              <a:t>Un sepulcro que no se cierra, puesto en un jardín</a:t>
            </a:r>
            <a:endParaRPr b="0" lang="es-ES" sz="26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1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20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Open Sans"/>
              </a:rPr>
              <a:t>Había un </a:t>
            </a:r>
            <a:r>
              <a:rPr b="0" i="1" lang="es-ES" sz="2000" spc="-1" strike="noStrike">
                <a:solidFill>
                  <a:srgbClr val="ffffff"/>
                </a:solidFill>
                <a:latin typeface="Open Sans"/>
              </a:rPr>
              <a:t>huerto</a:t>
            </a:r>
            <a:r>
              <a:rPr b="0" lang="es-ES" sz="2000" spc="-1" strike="noStrike">
                <a:solidFill>
                  <a:srgbClr val="ffffff"/>
                </a:solidFill>
                <a:latin typeface="Open Sans"/>
              </a:rPr>
              <a:t> en el sitio donde lo crucificaron, y en el </a:t>
            </a:r>
            <a:r>
              <a:rPr b="0" i="1" lang="es-ES" sz="2000" spc="-1" strike="noStrike">
                <a:solidFill>
                  <a:srgbClr val="ffffff"/>
                </a:solidFill>
                <a:latin typeface="Open Sans"/>
              </a:rPr>
              <a:t>huerto</a:t>
            </a:r>
            <a:r>
              <a:rPr b="0" lang="es-ES" sz="2000" spc="-1" strike="noStrike">
                <a:solidFill>
                  <a:srgbClr val="ffffff"/>
                </a:solidFill>
                <a:latin typeface="Open Sans"/>
              </a:rPr>
              <a:t>, un sepulcro nuevo donde nadie había sido enterrado todavía. Y como para los judíos era el día de la Preparación, y el sepulcro estaba cerca, pusieron allí a Jesús (Jn 19,41-42).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Marcador de contenido 4" descr="La cara de una persona&#10;&#10;Descripción generada automáticamente con confianza media"/>
          <p:cNvPicPr/>
          <p:nvPr/>
        </p:nvPicPr>
        <p:blipFill>
          <a:blip r:embed="rId1"/>
          <a:srcRect l="0" t="2707" r="29274" b="0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El Calvario es la Eucaristía.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8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55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ptos"/>
              </a:rPr>
              <a:t>El que entrega la vida por amor la gana para siempre y en el tiempo presente.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ptos"/>
              </a:rPr>
              <a:t>La Eucaristía abre este camino en nuestro presente. Vivir y morir eucarísticamente.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160960" y="609840"/>
            <a:ext cx="6582960" cy="132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ffffff"/>
                </a:solidFill>
                <a:latin typeface="Aptos Display"/>
              </a:rPr>
              <a:t>Sin Calvario no hay Eucaristía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0" name="Marcador de contenido 4"/>
          <p:cNvSpPr/>
          <p:nvPr/>
        </p:nvSpPr>
        <p:spPr>
          <a:xfrm>
            <a:off x="0" y="0"/>
            <a:ext cx="4546080" cy="6857640"/>
          </a:xfrm>
          <a:custGeom>
            <a:avLst/>
            <a:gdLst/>
            <a:ah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1" name="Group 13"/>
          <p:cNvGrpSpPr/>
          <p:nvPr/>
        </p:nvGrpSpPr>
        <p:grpSpPr>
          <a:xfrm>
            <a:off x="3697200" y="0"/>
            <a:ext cx="883800" cy="6857640"/>
            <a:chOff x="3697200" y="0"/>
            <a:chExt cx="883800" cy="6857640"/>
          </a:xfrm>
        </p:grpSpPr>
        <p:sp>
          <p:nvSpPr>
            <p:cNvPr id="92" name="Freeform: Shape 14"/>
            <p:cNvSpPr/>
            <p:nvPr/>
          </p:nvSpPr>
          <p:spPr>
            <a:xfrm flipH="1" rot="16200000">
              <a:off x="705240" y="2991600"/>
              <a:ext cx="6857640" cy="874440"/>
            </a:xfrm>
            <a:custGeom>
              <a:avLst/>
              <a:gdLst/>
              <a:ahLst/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Freeform: Shape 15"/>
            <p:cNvSpPr/>
            <p:nvPr/>
          </p:nvSpPr>
          <p:spPr>
            <a:xfrm flipH="1" rot="16200000">
              <a:off x="714600" y="2991600"/>
              <a:ext cx="6857640" cy="874440"/>
            </a:xfrm>
            <a:custGeom>
              <a:avLst/>
              <a:gdLst/>
              <a:ahLst/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rotWithShape="0">
              <a:blip r:embed="rId2">
                <a:alphaModFix amt="57000"/>
              </a:blip>
              <a:srcRect/>
              <a:tile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232240" y="1614600"/>
            <a:ext cx="6440040" cy="497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1. Eucaristía y tiempo.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2. La conversión de la voluntad.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3. El Calvario, lugar discipular.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4. Jesús, sacerdote: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	</a:t>
            </a: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a. El manto sacerdotal.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	</a:t>
            </a: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b. La túnica del Sumo Sacerdote. 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5. Entierro de Jesús: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	</a:t>
            </a: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a. «Dadme su cuerpo».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	</a:t>
            </a: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b. Unos aromas no mortuorios.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	</a:t>
            </a:r>
            <a:r>
              <a:rPr b="0" lang="en-US" sz="2400" spc="-1" strike="noStrike">
                <a:solidFill>
                  <a:srgbClr val="ffffff">
                    <a:alpha val="80000"/>
                  </a:srgbClr>
                </a:solidFill>
                <a:latin typeface="Aptos"/>
              </a:rPr>
              <a:t>c. Un sepulcro que no se cierra, puesto en un jardín.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Marcador de contenido 4" descr="Imagen que contiene hombre, persona, oscuro, viendo&#10;&#10;Descripción generada automáticamente"/>
          <p:cNvPicPr/>
          <p:nvPr/>
        </p:nvPicPr>
        <p:blipFill>
          <a:blip r:embed="rId1"/>
          <a:srcRect l="9995" t="2360" r="24784" b="6733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Eucaristía y Tiempo.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9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20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Del que se señala el </a:t>
            </a:r>
            <a:r>
              <a:rPr b="0" lang="en-US" sz="1700" spc="-1" strike="noStrike">
                <a:solidFill>
                  <a:srgbClr val="ff0000"/>
                </a:solidFill>
                <a:latin typeface="Aptos"/>
              </a:rPr>
              <a:t>principio</a:t>
            </a: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: «Era de madrugada» (Jn 18,18); 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y la </a:t>
            </a:r>
            <a:r>
              <a:rPr b="0" lang="en-US" sz="1700" spc="-1" strike="noStrike">
                <a:solidFill>
                  <a:srgbClr val="ff0000"/>
                </a:solidFill>
                <a:latin typeface="Aptos"/>
              </a:rPr>
              <a:t>hora central</a:t>
            </a: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: «hacia la hora sexta (cuando Pilato dice “aquí tenéis a vuestro rey”)» (19,14).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el </a:t>
            </a:r>
            <a:r>
              <a:rPr b="0" lang="en-US" sz="1700" spc="-1" strike="noStrike">
                <a:solidFill>
                  <a:srgbClr val="ff0000"/>
                </a:solidFill>
                <a:latin typeface="Aptos"/>
              </a:rPr>
              <a:t>final</a:t>
            </a: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: «Porque era el día de la Preparación» (19,42), 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Juan ya no cuenta las horas según la costumbre judía…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Marcador de contenido 4" descr="Imagen que contiene hombre, persona, oscuro, viendo&#10;&#10;Descripción generada automáticamente"/>
          <p:cNvPicPr/>
          <p:nvPr/>
        </p:nvPicPr>
        <p:blipFill>
          <a:blip r:embed="rId1"/>
          <a:srcRect l="9995" t="2360" r="24784" b="6733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Eucaristía y Tiempo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20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El tiempo de nuestra vida computa como tal, si es vivido eucarísticamente, es decir, si describe una historia de amor.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ptos"/>
              </a:rPr>
              <a:t>Pobre, carente, necesitada permanentemente de perdón, contradictoria, pero de amor…</a:t>
            </a: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Marcador de contenido 4" descr="La cara de una persona&#10;&#10;Descripción generada automáticamente con confianza media"/>
          <p:cNvPicPr/>
          <p:nvPr/>
        </p:nvPicPr>
        <p:blipFill>
          <a:blip r:embed="rId1"/>
          <a:srcRect l="0" t="2707" r="29274" b="0"/>
          <a:stretch/>
        </p:blipFill>
        <p:spPr>
          <a:xfrm>
            <a:off x="3522600" y="0"/>
            <a:ext cx="866916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15"/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71160" y="1161360"/>
            <a:ext cx="3437640" cy="112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Aptos Display"/>
              </a:rPr>
              <a:t>La conversión de la voluntad.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Rectangle 17"/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Rectangle 19"/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chemeClr val="tx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71160" y="2718000"/>
            <a:ext cx="3438720" cy="355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ptos"/>
              </a:rPr>
              <a:t>«Tomaron, pues, a Jesús, y </a:t>
            </a:r>
            <a:r>
              <a:rPr b="0" i="1" lang="en-US" sz="2400" spc="-1" strike="noStrike">
                <a:solidFill>
                  <a:srgbClr val="ffffff"/>
                </a:solidFill>
                <a:latin typeface="Aptos"/>
              </a:rPr>
              <a:t>él</a:t>
            </a:r>
            <a:r>
              <a:rPr b="0" lang="en-US" sz="2400" spc="-1" strike="noStrike">
                <a:solidFill>
                  <a:srgbClr val="ffffff"/>
                </a:solidFill>
                <a:latin typeface="Aptos"/>
              </a:rPr>
              <a:t> (ἑ</a:t>
            </a:r>
            <a:r>
              <a:rPr b="0" lang="el-GR" sz="2400" spc="-1" strike="noStrike">
                <a:solidFill>
                  <a:srgbClr val="ffffff"/>
                </a:solidFill>
                <a:latin typeface="Aptos"/>
              </a:rPr>
              <a:t>αυτόν)</a:t>
            </a:r>
            <a:r>
              <a:rPr b="0" lang="en-US" sz="2400" spc="-1" strike="noStrike">
                <a:solidFill>
                  <a:srgbClr val="ffffff"/>
                </a:solidFill>
                <a:latin typeface="Aptos"/>
              </a:rPr>
              <a:t> cargando con </a:t>
            </a:r>
            <a:r>
              <a:rPr b="0" i="1" lang="en-US" sz="2400" spc="-1" strike="noStrike">
                <a:solidFill>
                  <a:srgbClr val="ffffff"/>
                </a:solidFill>
                <a:latin typeface="Aptos"/>
              </a:rPr>
              <a:t>su</a:t>
            </a:r>
            <a:r>
              <a:rPr b="0" lang="en-US" sz="2400" spc="-1" strike="noStrike">
                <a:solidFill>
                  <a:srgbClr val="ffffff"/>
                </a:solidFill>
                <a:latin typeface="Aptos"/>
              </a:rPr>
              <a:t> cruz, salió hacia el lugar llamado Calvario, que en hebreo significa Gólgota» (Jn 19,16b-17).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ffffff"/>
                </a:solidFill>
                <a:latin typeface="Aptos"/>
              </a:rPr>
              <a:t>Dativus Commodi</a:t>
            </a: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Marcador de contenido 8" descr="Imagen que contiene persona, foto, grupo, hombre&#10;&#10;Descripción generada automáticamente"/>
          <p:cNvPicPr/>
          <p:nvPr/>
        </p:nvPicPr>
        <p:blipFill>
          <a:blip r:embed="rId1"/>
          <a:srcRect l="0" t="0" r="0" b="436"/>
          <a:stretch/>
        </p:blipFill>
        <p:spPr>
          <a:xfrm>
            <a:off x="0" y="0"/>
            <a:ext cx="4752360" cy="685764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10"/>
          <p:cNvSpPr/>
          <p:nvPr/>
        </p:nvSpPr>
        <p:spPr>
          <a:xfrm>
            <a:off x="5448240" y="685800"/>
            <a:ext cx="6057720" cy="548604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262560" y="1260000"/>
            <a:ext cx="4252680" cy="248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ffffff">
                    <a:alpha val="60000"/>
                  </a:srgbClr>
                </a:solidFill>
                <a:latin typeface="Aptos Display"/>
              </a:rPr>
              <a:t>El Calvario, lugar discipular</a:t>
            </a:r>
            <a:endParaRPr b="0" lang="es-ES" sz="32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Marcador de contenido 8" descr="Imagen que contiene persona, foto, grupo, hombre&#10;&#10;Descripción generada automáticamente"/>
          <p:cNvPicPr/>
          <p:nvPr/>
        </p:nvPicPr>
        <p:blipFill>
          <a:blip r:embed="rId1"/>
          <a:srcRect l="0" t="0" r="0" b="436"/>
          <a:stretch/>
        </p:blipFill>
        <p:spPr>
          <a:xfrm>
            <a:off x="0" y="0"/>
            <a:ext cx="4752360" cy="6857640"/>
          </a:xfrm>
          <a:prstGeom prst="rect">
            <a:avLst/>
          </a:prstGeom>
          <a:ln w="0">
            <a:noFill/>
          </a:ln>
        </p:spPr>
      </p:pic>
      <p:sp>
        <p:nvSpPr>
          <p:cNvPr id="122" name="Rectangle 10"/>
          <p:cNvSpPr/>
          <p:nvPr/>
        </p:nvSpPr>
        <p:spPr>
          <a:xfrm>
            <a:off x="5448240" y="685800"/>
            <a:ext cx="6057720" cy="548604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62560" y="1260000"/>
            <a:ext cx="4252680" cy="248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5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ptos Display"/>
              </a:rPr>
              <a:t>«Y allí le crucificaron y con él a otros dos, uno a cada lado, y Jesús en medio» (Jn 19,18).</a:t>
            </a:r>
            <a:endParaRPr b="0" lang="es-ES" sz="32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Marcador de contenido 5" descr="Imagen que contiene foto, diferente, tabla, tazón&#10;&#10;Descripción generada automáticamente"/>
          <p:cNvPicPr/>
          <p:nvPr/>
        </p:nvPicPr>
        <p:blipFill>
          <a:blip r:embed="rId1"/>
          <a:srcRect l="3992" t="0" r="0" b="5433"/>
          <a:stretch/>
        </p:blipFill>
        <p:spPr>
          <a:xfrm>
            <a:off x="18360" y="0"/>
            <a:ext cx="9283680" cy="685764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19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53156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rgbClr val="000000"/>
                </a:solidFill>
                <a:latin typeface="Aptos Display"/>
              </a:rPr>
              <a:t>Desde este momento, la cruz es una lluvia de bendiciones.</a:t>
            </a:r>
            <a:endParaRPr b="0" lang="es-ES" sz="3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753156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El manto.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La túnica.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La Madre.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El agua y la sangre.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El Espíritu.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Marcador de contenido 4" descr="Imagen que contiene edificio, persona, exterior, parado&#10;&#10;Descripción generada automáticamente"/>
          <p:cNvPicPr/>
          <p:nvPr/>
        </p:nvPicPr>
        <p:blipFill>
          <a:blip r:embed="rId1"/>
          <a:srcRect l="0" t="4063" r="0" b="8634"/>
          <a:stretch/>
        </p:blipFill>
        <p:spPr>
          <a:xfrm>
            <a:off x="0" y="0"/>
            <a:ext cx="4752360" cy="685764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10"/>
          <p:cNvSpPr/>
          <p:nvPr/>
        </p:nvSpPr>
        <p:spPr>
          <a:xfrm>
            <a:off x="5448240" y="685800"/>
            <a:ext cx="6057720" cy="548604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62560" y="1260000"/>
            <a:ext cx="4252680" cy="248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ffffff">
                    <a:alpha val="60000"/>
                  </a:srgbClr>
                </a:solidFill>
                <a:latin typeface="Aptos Display"/>
              </a:rPr>
              <a:t>Jesús sacerdote</a:t>
            </a:r>
            <a:endParaRPr b="0" lang="es-ES" sz="32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LibreOffice/7.3.4.2$Windows_X86_64 LibreOffice_project/728fec16bd5f605073805c3c9e7c4212a0120dc5</Application>
  <AppVersion>15.0000</AppVersion>
  <Words>752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2025-01-05T10:23:28Z</dcterms:created>
  <dc:creator>Napoleón Claudio Ferrández Zaragoza</dc:creator>
  <dc:description/>
  <dc:language>es-ES</dc:language>
  <cp:lastModifiedBy/>
  <dcterms:modified xsi:type="dcterms:W3CDTF">2025-01-11T14:53:48Z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18</vt:i4>
  </property>
</Properties>
</file>